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80" r:id="rId5"/>
    <p:sldId id="261" r:id="rId6"/>
    <p:sldId id="276" r:id="rId7"/>
    <p:sldId id="271" r:id="rId8"/>
    <p:sldId id="273" r:id="rId9"/>
    <p:sldId id="262" r:id="rId10"/>
    <p:sldId id="270" r:id="rId11"/>
    <p:sldId id="264" r:id="rId12"/>
    <p:sldId id="272" r:id="rId13"/>
    <p:sldId id="274" r:id="rId14"/>
    <p:sldId id="26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3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95336-E1E0-CD0D-EA5C-35D545E3E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01C708-1156-DDE7-E4B8-F3A1BE95B4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2AC6E-64A2-CFA0-D5A3-FCC70E17C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E8DE9-91DF-0ABC-9C0C-2DA58C2C3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BAF38-8C3E-B88D-1CB7-939D43AD2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29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BD5F3-5C64-B488-581C-C28010F1B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A31321-5AA0-BEF3-E381-F263DEC79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0E998-C23F-15CB-2F5F-62D30AFB8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9AF3C-BFF3-44DD-E3FD-1513EDFA8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34E13-1910-240A-0758-89BF0A04B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75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342B4E-1DD0-7989-0318-5F0F5B8D98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992C4D-A270-1B5D-8F43-B5C88947A7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A767D-40C6-6E43-64F9-175474B22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A60DF-E26D-1EA7-ECC4-280447791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0C5EE-A564-764F-FDF2-FA5F76D06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79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CBD90-72F3-784B-E48E-4B5D04915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5E6FC-CE43-E35D-5E88-556FA8A21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6C2FE-3E8F-456F-2A12-B2B1B3143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7873BE-8B67-7A2B-7045-05DDBF8E2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515D8-2A02-5F9E-2178-4C396A0C0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01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69AD6-85D3-BA87-352B-60570A42C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38E9B-0BB6-3B1A-D260-D8D8C3EC5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BEF1A-7E7E-8027-F525-9225895A5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B2B02-1719-7EB4-8C12-D51FAB02B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D046A-F777-F338-2419-32165AB21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97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96A25-290F-931F-15C7-D49C1CE70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4AF1E-0C39-781F-F432-F2D0D8400C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08540-5A95-0BDA-11E0-BDC017B2C1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DD981E-D212-34D0-0EBA-C3C02A6D9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7B6C7-899B-23B1-6439-DEA94C404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C1EA-B91F-CBC7-E838-9E53C5E28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87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9F2FF-C436-E694-B51B-6BCE02716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B6BFC1-DC47-B2E6-61FC-CBF710728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EE5A46-89AB-B7F0-6607-6072E7E7C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FA36AD-02BD-8715-1DEB-F5BA43CAB7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5F0A14-481B-00CB-881F-EC6DA0683D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000654-43D9-D7B1-35AC-59B81B98A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9E5E3D-8D9A-43DC-DE49-0D8D7E078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BA042A-459F-9C3E-77D8-B7448964A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89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E7CD8-B1FC-A3B7-7955-1638C5244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89B660-D88B-B950-71AF-603589172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06526-4486-B61A-FC56-1A5C57E0D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CF7EB-C253-9791-9086-D24EB251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3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C8A72E-AF5E-5BC3-29FC-8AFD91C1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B3CC9A-8EEC-EA4A-AE5B-81636C564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E61EB8-96E5-5554-DFFC-D9A4C3D19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66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E287A-DDDD-28E1-FB0E-2C87C388C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84759-359B-8DCA-2DA2-074F57FC3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A78BE-E390-78E8-7D77-C193762009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88810D-B085-181C-33C0-1AED48E52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FC76BE-0E84-1CF9-9F27-292D65F75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9C759F-6B09-5C64-9C26-E741F3468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42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80193-F0AA-A549-BD9E-D725B28C7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63AF1A-9C4C-83DA-587F-D6B8B2B42F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081771-86C3-5046-6E61-1BD05E35B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E90AEC-99DD-1E26-55B3-CD90BE404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83A606-B557-0CBC-4C21-663C7240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60CCF-4035-3423-FA7F-6EF0A4D43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18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3BCC09-E3B9-167D-DA1A-08629FA9D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0737F-6E81-66D9-5C9B-1B7E905FA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E0EFD-1036-4B1B-0A40-70941531FC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5051F-DF2D-435B-86CD-88CAB7039664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2F8FE-33BC-19FE-DBED-412E24EDAD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1278B-55CC-B5D3-9035-4DE203F0D9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1612F-FCD2-4C12-91F6-4B173FF4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7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OzltEU0HXw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youtube.com/watch?v=eGyHX85DIc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po.byu.edu/00000183-fbba-d2de-abb3-fbfa9ab40000/new-orcid-instructions-10-20-2022-pdf" TargetMode="External"/><Relationship Id="rId2" Type="http://schemas.openxmlformats.org/officeDocument/2006/relationships/hyperlink" Target="https://info.orcid.org/researcher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orcid.org/hc/en-us/articles/36000697361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cbi.nlm.nih.gov/sciencv/help/" TargetMode="External"/><Relationship Id="rId3" Type="http://schemas.openxmlformats.org/officeDocument/2006/relationships/hyperlink" Target="http://www.nsf.gov/" TargetMode="External"/><Relationship Id="rId7" Type="http://schemas.openxmlformats.org/officeDocument/2006/relationships/hyperlink" Target="https://www.ncbi.nlm.nih.gov/sciencv" TargetMode="External"/><Relationship Id="rId2" Type="http://schemas.openxmlformats.org/officeDocument/2006/relationships/hyperlink" Target="https://www.nih.g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dentity.research.gov/sso/UI/Login?module=nsf&amp;env=prvw&amp;app=portal" TargetMode="External"/><Relationship Id="rId11" Type="http://schemas.openxmlformats.org/officeDocument/2006/relationships/hyperlink" Target="https://brightspotcdn.byu.edu/3c/31/93b8a3f341979b01ca69b337b3c8/sciencv-faqs-2023.pdf" TargetMode="External"/><Relationship Id="rId5" Type="http://schemas.openxmlformats.org/officeDocument/2006/relationships/hyperlink" Target="https://public.era.nih.gov/commons/public/login.do" TargetMode="External"/><Relationship Id="rId10" Type="http://schemas.openxmlformats.org/officeDocument/2006/relationships/hyperlink" Target="https://www.youtube.com/watch?v=G_cKSRr7TJ4" TargetMode="External"/><Relationship Id="rId4" Type="http://schemas.openxmlformats.org/officeDocument/2006/relationships/hyperlink" Target="http://ies.ed.gov/" TargetMode="External"/><Relationship Id="rId9" Type="http://schemas.openxmlformats.org/officeDocument/2006/relationships/hyperlink" Target="https://www.ncbi.nlm.nih.gov/books/NBK154494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ncbi.nlm.nih.gov/accoun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cbi.nlm.nih.gov/books/NBK154494/#sciencv.Through_making_a_duplicate_of_an" TargetMode="External"/><Relationship Id="rId5" Type="http://schemas.openxmlformats.org/officeDocument/2006/relationships/hyperlink" Target="https://www.ncbi.nlm.nih.gov/books/NBK154494/#sciencv.Using_the_NIH_Biographical_Sketc" TargetMode="External"/><Relationship Id="rId4" Type="http://schemas.openxmlformats.org/officeDocument/2006/relationships/hyperlink" Target="https://www.ncbi.nlm.nih.gov/books/NBK154494/#sciencv.Through_manually_entering_your_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9D8B8-7E31-BF4F-1A88-D05FBC17A0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ORCID &amp;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SciENcv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4F17CF-D607-8B66-75BA-5787D31D84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3600" dirty="0"/>
          </a:p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July 2023</a:t>
            </a:r>
          </a:p>
        </p:txBody>
      </p:sp>
    </p:spTree>
    <p:extLst>
      <p:ext uri="{BB962C8B-B14F-4D97-AF65-F5344CB8AC3E}">
        <p14:creationId xmlns:p14="http://schemas.microsoft.com/office/powerpoint/2010/main" val="501044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3A8351C-AFD7-4CC6-6B78-B5995FF50C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492" y="576470"/>
            <a:ext cx="10009776" cy="572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039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073C4-9A95-C229-7451-4F821CF20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9095"/>
          </a:xfrm>
        </p:spPr>
        <p:txBody>
          <a:bodyPr>
            <a:normAutofit/>
          </a:bodyPr>
          <a:lstStyle/>
          <a:p>
            <a:pPr algn="ctr"/>
            <a:r>
              <a:rPr lang="en-US" sz="2400" b="1" kern="0" spc="40" dirty="0">
                <a:solidFill>
                  <a:srgbClr val="2F5496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Manually </a:t>
            </a:r>
            <a:r>
              <a:rPr lang="en-US" sz="2400" b="1" kern="0" spc="40" dirty="0">
                <a:solidFill>
                  <a:srgbClr val="2F5496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Creating </a:t>
            </a:r>
            <a:r>
              <a:rPr lang="en-US" sz="2400" b="1" kern="0" spc="40" dirty="0" err="1">
                <a:solidFill>
                  <a:srgbClr val="2F5496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lang="en-US" sz="2400" b="1" kern="0" spc="40" dirty="0">
                <a:solidFill>
                  <a:srgbClr val="2F5496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sz="2400" b="1" kern="0" spc="40" dirty="0" err="1">
                <a:solidFill>
                  <a:srgbClr val="2F5496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Biosketches</a:t>
            </a:r>
            <a:endParaRPr lang="en-US" dirty="0"/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135679F-4465-0ED2-A232-A6D28F42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57" y="944220"/>
            <a:ext cx="6585733" cy="51613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6EEF52-4026-E0FA-188C-9DBB1B2C3FA6}"/>
              </a:ext>
            </a:extLst>
          </p:cNvPr>
          <p:cNvSpPr txBox="1"/>
          <p:nvPr/>
        </p:nvSpPr>
        <p:spPr>
          <a:xfrm>
            <a:off x="7305675" y="1385118"/>
            <a:ext cx="4591051" cy="3958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12192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1. Enter a name for your new profile (see </a:t>
            </a:r>
            <a:r>
              <a:rPr lang="en-US" sz="2000" b="1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</a:t>
            </a:r>
            <a:r>
              <a:rPr lang="en-US" sz="20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 ).</a:t>
            </a:r>
          </a:p>
          <a:p>
            <a:pPr marL="0" marR="12192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marR="12192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2. Select a </a:t>
            </a:r>
            <a:r>
              <a:rPr lang="en-US" sz="20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biosketch</a:t>
            </a:r>
            <a:r>
              <a:rPr lang="en-US" sz="20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format (</a:t>
            </a:r>
            <a:r>
              <a:rPr lang="en-US" sz="2000" b="1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B</a:t>
            </a:r>
            <a:r>
              <a:rPr lang="en-US" sz="20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).</a:t>
            </a:r>
          </a:p>
          <a:p>
            <a:pPr marL="0" marR="12192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marR="12192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3. Select “Start with a blank document” (</a:t>
            </a:r>
            <a:r>
              <a:rPr lang="en-US" sz="2000" b="1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</a:t>
            </a:r>
            <a:r>
              <a:rPr lang="en-US" sz="20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).</a:t>
            </a:r>
          </a:p>
          <a:p>
            <a:pPr marL="0" marR="12192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4. Choose to make your profile public or private (</a:t>
            </a:r>
            <a:r>
              <a:rPr lang="en-US" sz="2000" b="1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D</a:t>
            </a:r>
            <a:r>
              <a:rPr lang="en-US" sz="20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) and click </a:t>
            </a:r>
            <a:r>
              <a:rPr lang="en-US" sz="2000" b="1" dirty="0">
                <a:solidFill>
                  <a:srgbClr val="985735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Create. </a:t>
            </a:r>
            <a:r>
              <a:rPr lang="en-US" sz="20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You may change the sharing status for this profile at any time.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7DDAD2-7A40-C6F1-0A37-89EEF8E1D49E}"/>
              </a:ext>
            </a:extLst>
          </p:cNvPr>
          <p:cNvSpPr txBox="1"/>
          <p:nvPr/>
        </p:nvSpPr>
        <p:spPr>
          <a:xfrm>
            <a:off x="1734185" y="6127813"/>
            <a:ext cx="7760138" cy="3974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u="sng" dirty="0">
                <a:solidFill>
                  <a:srgbClr val="0000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3"/>
              </a:rPr>
              <a:t>https://www.youtube.com/watch?v=hOzltEU0HXw</a:t>
            </a:r>
            <a:r>
              <a:rPr lang="en-US" sz="20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  - NSF </a:t>
            </a:r>
            <a:r>
              <a:rPr lang="en-US" sz="2000" dirty="0" err="1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Biosketch</a:t>
            </a:r>
            <a:endParaRPr lang="en-US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589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219775-C504-F00A-F182-9D35816E7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313" y="382893"/>
            <a:ext cx="11035748" cy="630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38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C42DAD-5515-5362-E7D1-AF931A962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50520"/>
            <a:ext cx="10967706" cy="624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14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B28D4AE-BBE2-804C-C1A0-4242F7F51940}"/>
              </a:ext>
            </a:extLst>
          </p:cNvPr>
          <p:cNvSpPr txBox="1"/>
          <p:nvPr/>
        </p:nvSpPr>
        <p:spPr>
          <a:xfrm>
            <a:off x="1067435" y="5570711"/>
            <a:ext cx="8862875" cy="1068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u="sng" dirty="0">
                <a:solidFill>
                  <a:srgbClr val="0000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2"/>
              </a:rPr>
              <a:t>https://www.youtube.com/watch?v=eGyHX85DIcE</a:t>
            </a:r>
            <a:r>
              <a:rPr lang="en-US" sz="16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  - NIH </a:t>
            </a:r>
            <a:r>
              <a:rPr lang="en-US" sz="1600" dirty="0" err="1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Biosketch</a:t>
            </a:r>
            <a:endParaRPr lang="en-US" sz="16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rgbClr val="FF0000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Strong recommendation to use ORCID ID and link to eRA Commons ID in eRA Commons Profile.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rgbClr val="FF0000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NIH will adopt </a:t>
            </a:r>
            <a:r>
              <a:rPr lang="en-US" sz="1600" dirty="0" err="1">
                <a:solidFill>
                  <a:srgbClr val="FF0000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SciENcv</a:t>
            </a:r>
            <a:r>
              <a:rPr lang="en-US" sz="1600" dirty="0">
                <a:solidFill>
                  <a:srgbClr val="FF0000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templates</a:t>
            </a:r>
          </a:p>
        </p:txBody>
      </p:sp>
      <p:pic>
        <p:nvPicPr>
          <p:cNvPr id="7" name="Content Placeholder 6" descr="Text&#10;&#10;Description automatically generated">
            <a:extLst>
              <a:ext uri="{FF2B5EF4-FFF2-40B4-BE49-F238E27FC236}">
                <a16:creationId xmlns:a16="http://schemas.microsoft.com/office/drawing/2014/main" id="{4B3530D7-CF22-ACB6-69FB-C55174A7A7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98421" y="104972"/>
            <a:ext cx="8117030" cy="546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347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90AB0BCE-1135-C40F-5EEF-3668CE1831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4465" y="0"/>
            <a:ext cx="8487769" cy="6005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533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2812C-CD9C-FF5E-08B3-6CDB6C343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kern="100" dirty="0">
                <a:solidFill>
                  <a:schemeClr val="accent1">
                    <a:lumMod val="75000"/>
                  </a:schemeClr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ORCID = Open Researcher and Contributor Identifier</a:t>
            </a:r>
            <a:br>
              <a:rPr lang="en-US" sz="2400" kern="100" dirty="0">
                <a:solidFill>
                  <a:schemeClr val="accent1">
                    <a:lumMod val="75000"/>
                  </a:schemeClr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</a:b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60F93-52C3-A4E1-AE40-90DEAE79F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marR="0"/>
            <a:r>
              <a:rPr lang="en-US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ORCID is a global, not-for-profit organization.</a:t>
            </a:r>
          </a:p>
          <a:p>
            <a:pPr marL="0" marR="0"/>
            <a:endParaRPr lang="en-US" dirty="0"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ORCID strives to enable transparent and trustworthy connections between researchers, their contributions, and their affiliations by </a:t>
            </a:r>
            <a:r>
              <a:rPr lang="en-US" dirty="0">
                <a:solidFill>
                  <a:srgbClr val="FF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providing a unique, persistent identifier for individuals </a:t>
            </a:r>
            <a:r>
              <a:rPr lang="en-US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to use as they engage in research, scholarship, and innovation activities.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>
              <a:solidFill>
                <a:srgbClr val="000000"/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>
                <a:solidFill>
                  <a:srgbClr val="333333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In 2019, NIH, AHRQ, and CDC announced that individuals supported by </a:t>
            </a:r>
            <a:r>
              <a:rPr lang="en-US" sz="2800" dirty="0">
                <a:solidFill>
                  <a:srgbClr val="FF0000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research training, fellowship, research education, and career development awards </a:t>
            </a:r>
            <a:r>
              <a:rPr lang="en-US" sz="2800" dirty="0">
                <a:solidFill>
                  <a:srgbClr val="333333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will be required to have ORCID </a:t>
            </a:r>
            <a:r>
              <a:rPr lang="en-US" sz="2800" dirty="0" err="1">
                <a:solidFill>
                  <a:srgbClr val="333333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iDs</a:t>
            </a:r>
            <a:r>
              <a:rPr lang="en-US" sz="2800" dirty="0">
                <a:solidFill>
                  <a:srgbClr val="333333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(Open Researcher and Contributor Identifiers) beginning in FY 2020.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An ORCID is not required to create documents in </a:t>
            </a:r>
            <a:r>
              <a:rPr lang="en-US" sz="2800" dirty="0" err="1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SciENcv</a:t>
            </a:r>
            <a:r>
              <a:rPr lang="en-US" sz="28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, but we recommend creating one. NIH strongly recommends </a:t>
            </a:r>
            <a:r>
              <a:rPr lang="en-US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getting an</a:t>
            </a:r>
            <a:r>
              <a:rPr lang="en-US" sz="28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ORCID ID and link to </a:t>
            </a:r>
            <a:r>
              <a:rPr lang="en-US" sz="2800" dirty="0" err="1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eRA</a:t>
            </a:r>
            <a:r>
              <a:rPr lang="en-US" sz="28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Commons ID in </a:t>
            </a:r>
            <a:r>
              <a:rPr lang="en-US" sz="2800" dirty="0" err="1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eRA</a:t>
            </a:r>
            <a:r>
              <a:rPr lang="en-US" sz="28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Commons Profile.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5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8D814-BF8D-621A-142A-7AD50A9C8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405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ORCID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0BAEF-3B71-9943-EC94-ADBE12FBE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2530"/>
            <a:ext cx="10515600" cy="5522026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https://info.orcid.org/researchers/</a:t>
            </a: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 - Great information and graphics (like below) including intro videos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https://spo.byu.edu/00000183-fbba-d2de-abb3-fbfa9ab40000/new-orcid-instructions-10-20-2022-pdf</a:t>
            </a: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 - Step by Step Instructions</a:t>
            </a:r>
          </a:p>
          <a:p>
            <a:endParaRPr 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F7150A-A6FD-20F8-A353-9EDCF3C9D1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9794" y="1503815"/>
            <a:ext cx="7372412" cy="426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362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E0642-EBDA-5BF9-69C7-F34154AE3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kern="0" dirty="0">
                <a:solidFill>
                  <a:srgbClr val="2F5496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Delegating ORCID Permissions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B443B-F6F1-5971-36BB-FE2DEF985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You can grant permission to one or more trusted individuals to update your ORCID record, acting as a delegate or proxy for managing your account. Other ORCID users can grant permission for you to update their records. A trusted individual does not need to be another researcher, but </a:t>
            </a:r>
            <a:r>
              <a:rPr lang="en-US" sz="2000" dirty="0">
                <a:solidFill>
                  <a:srgbClr val="FF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must have an ORCID </a:t>
            </a:r>
            <a:r>
              <a:rPr lang="en-US" sz="2000" dirty="0" err="1">
                <a:solidFill>
                  <a:srgbClr val="FF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iD.</a:t>
            </a:r>
            <a:endParaRPr lang="en-US" sz="2000" dirty="0">
              <a:solidFill>
                <a:srgbClr val="FF0000"/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0" marR="0"/>
            <a:endParaRPr lang="en-US" sz="2000" dirty="0"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For more information:  </a:t>
            </a:r>
            <a:r>
              <a:rPr lang="en-US" sz="2000" u="sng" dirty="0">
                <a:solidFill>
                  <a:srgbClr val="0000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2"/>
              </a:rPr>
              <a:t>https://support.orcid.org/hc/en-us/articles/360006973613</a:t>
            </a:r>
            <a:r>
              <a:rPr lang="en-US" sz="2000" dirty="0">
                <a:solidFill>
                  <a:srgbClr val="333333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 </a:t>
            </a:r>
            <a:endParaRPr lang="en-US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035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073C4-9A95-C229-7451-4F821CF20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7850"/>
          </a:xfrm>
        </p:spPr>
        <p:txBody>
          <a:bodyPr>
            <a:normAutofit/>
          </a:bodyPr>
          <a:lstStyle/>
          <a:p>
            <a:r>
              <a:rPr lang="en-US" sz="2700" b="1" kern="0" spc="40" dirty="0" err="1">
                <a:solidFill>
                  <a:schemeClr val="accent1">
                    <a:lumMod val="7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lang="en-US" sz="2700" b="1" kern="0" spc="40" dirty="0">
                <a:solidFill>
                  <a:schemeClr val="accent1">
                    <a:lumMod val="7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sz="2700" b="1" kern="100" dirty="0">
                <a:solidFill>
                  <a:schemeClr val="accent1">
                    <a:lumMod val="75000"/>
                  </a:schemeClr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= Science Experts Network Curriculum Vitae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EFBFF-5CF6-50D0-4712-7C3B20F9F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271" y="942977"/>
            <a:ext cx="10911155" cy="574357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6400" dirty="0" err="1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is a free profile service which is offered by NCBI (National Center for Biotechnology Information) of the National Library of Medicine (within NIH).</a:t>
            </a:r>
            <a:endParaRPr lang="en-US" sz="6400" dirty="0">
              <a:solidFill>
                <a:srgbClr val="000000"/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0">
              <a:lnSpc>
                <a:spcPct val="120000"/>
              </a:lnSpc>
              <a:spcBef>
                <a:spcPts val="830"/>
              </a:spcBef>
              <a:spcAft>
                <a:spcPts val="830"/>
              </a:spcAft>
            </a:pPr>
            <a:r>
              <a:rPr lang="en-US" sz="64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sz="640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with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in My NCBI helps you create online professional profiles that can be made public to share with others. In </a:t>
            </a:r>
            <a:r>
              <a:rPr lang="en-US" sz="64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you can document your education, employment, research activities, publications, honors, research grants, and other professional contributions. My NCBI users can create multiple </a:t>
            </a:r>
            <a:r>
              <a:rPr lang="en-US" sz="64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profiles in official biographical sketch formats, for the </a:t>
            </a:r>
            <a:r>
              <a:rPr lang="en-US" sz="6400" u="sng" dirty="0">
                <a:solidFill>
                  <a:srgbClr val="2F4A8B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2"/>
              </a:rPr>
              <a:t>National Institutes of Health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 (NIH), the </a:t>
            </a:r>
            <a:r>
              <a:rPr lang="en-US" sz="6400" u="sng" dirty="0">
                <a:solidFill>
                  <a:srgbClr val="2F4A8B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3"/>
              </a:rPr>
              <a:t>National Science Foundation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 (NSF), and the </a:t>
            </a:r>
            <a:r>
              <a:rPr lang="en-US" sz="6400" u="sng" dirty="0">
                <a:solidFill>
                  <a:srgbClr val="2F4A8B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4"/>
              </a:rPr>
              <a:t>Institute of Education Sciences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 (IES), which can be used for grant submissions. In addition, the </a:t>
            </a:r>
            <a:r>
              <a:rPr lang="en-US" sz="64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application can be used to create the official NSF Current and Pending Support document.</a:t>
            </a:r>
          </a:p>
          <a:p>
            <a:pPr marL="0" marR="0">
              <a:lnSpc>
                <a:spcPct val="120000"/>
              </a:lnSpc>
              <a:spcBef>
                <a:spcPts val="830"/>
              </a:spcBef>
              <a:spcAft>
                <a:spcPts val="830"/>
              </a:spcAft>
            </a:pPr>
            <a:r>
              <a:rPr lang="en-US" sz="64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NIH </a:t>
            </a:r>
            <a:r>
              <a:rPr lang="en-US" sz="6400" u="sng" dirty="0">
                <a:solidFill>
                  <a:srgbClr val="2F4A8B"/>
                </a:solidFill>
                <a:effectLst/>
                <a:highlight>
                  <a:srgbClr val="FFFF00"/>
                </a:highlight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5"/>
              </a:rPr>
              <a:t>eRA Commons</a:t>
            </a:r>
            <a:r>
              <a:rPr lang="en-US" sz="64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, </a:t>
            </a:r>
            <a:r>
              <a:rPr lang="en-US" sz="6400" u="sng" dirty="0">
                <a:solidFill>
                  <a:srgbClr val="2F4A8B"/>
                </a:solidFill>
                <a:effectLst/>
                <a:highlight>
                  <a:srgbClr val="FFFF00"/>
                </a:highlight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6"/>
              </a:rPr>
              <a:t>NSF</a:t>
            </a:r>
            <a:r>
              <a:rPr lang="en-US" sz="64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, and ORCID account holders who have linked their accounts to NCBI can populate their </a:t>
            </a:r>
            <a:r>
              <a:rPr lang="en-US" sz="640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profiles with the information stored in their eRA, </a:t>
            </a:r>
            <a:r>
              <a:rPr lang="en-US" sz="6400" u="sng" dirty="0">
                <a:solidFill>
                  <a:srgbClr val="2F4A8B"/>
                </a:solidFill>
                <a:effectLst/>
                <a:highlight>
                  <a:srgbClr val="FFFF00"/>
                </a:highlight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6"/>
              </a:rPr>
              <a:t>NSF</a:t>
            </a:r>
            <a:r>
              <a:rPr lang="en-US" sz="64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, or ORCID accounts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. The information transferred to </a:t>
            </a:r>
            <a:r>
              <a:rPr lang="en-US" sz="64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can be changed, hidden, augmented, or deleted. </a:t>
            </a:r>
            <a:r>
              <a:rPr lang="en-US" sz="64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users control the content displayed in their </a:t>
            </a:r>
            <a:r>
              <a:rPr lang="en-US" sz="64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profiles.</a:t>
            </a:r>
          </a:p>
          <a:p>
            <a:pPr marL="0">
              <a:lnSpc>
                <a:spcPct val="120000"/>
              </a:lnSpc>
              <a:spcBef>
                <a:spcPts val="830"/>
              </a:spcBef>
              <a:spcAft>
                <a:spcPts val="830"/>
              </a:spcAft>
            </a:pPr>
            <a:r>
              <a:rPr lang="en-US" sz="6400" u="sng" dirty="0">
                <a:solidFill>
                  <a:srgbClr val="0000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7"/>
              </a:rPr>
              <a:t>https://www.ncbi.nlm.nih.gov/sciencv</a:t>
            </a:r>
            <a:r>
              <a:rPr lang="en-US" sz="6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   -  </a:t>
            </a:r>
            <a:r>
              <a:rPr lang="en-US" sz="6400" dirty="0" err="1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homepage</a:t>
            </a:r>
            <a:endParaRPr lang="en-US" sz="6400" dirty="0">
              <a:solidFill>
                <a:srgbClr val="000000"/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0" marR="0">
              <a:lnSpc>
                <a:spcPct val="120000"/>
              </a:lnSpc>
              <a:spcBef>
                <a:spcPts val="830"/>
              </a:spcBef>
              <a:spcAft>
                <a:spcPts val="830"/>
              </a:spcAft>
            </a:pPr>
            <a:r>
              <a:rPr lang="en-US" sz="6400" u="sng" dirty="0">
                <a:solidFill>
                  <a:srgbClr val="0000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8"/>
              </a:rPr>
              <a:t>https://www.ncbi.nlm.nih.gov/sciencv/help/</a:t>
            </a:r>
            <a:r>
              <a:rPr lang="en-US" sz="6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    </a:t>
            </a:r>
            <a:r>
              <a:rPr lang="en-US" sz="6400" dirty="0" err="1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help page</a:t>
            </a: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6400" u="sng" dirty="0">
                <a:solidFill>
                  <a:srgbClr val="0000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9"/>
              </a:rPr>
              <a:t>https://www.ncbi.nlm.nih.gov/books/NBK154494/</a:t>
            </a:r>
            <a:r>
              <a:rPr lang="en-US" sz="6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  - </a:t>
            </a:r>
            <a:r>
              <a:rPr lang="en-US" sz="6400" dirty="0" err="1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Help Manual </a:t>
            </a:r>
          </a:p>
          <a:p>
            <a:pPr marL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6400" u="sng" dirty="0">
                <a:solidFill>
                  <a:srgbClr val="0000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10"/>
              </a:rPr>
              <a:t>https://www.youtube.com/watch?v=G_cKSRr7TJ4</a:t>
            </a:r>
            <a:r>
              <a:rPr lang="en-US" sz="6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- Integrating </a:t>
            </a:r>
            <a:r>
              <a:rPr lang="en-US" sz="6400" dirty="0" err="1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with ORCID</a:t>
            </a:r>
          </a:p>
          <a:p>
            <a:pPr marL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800" b="0" i="0">
                <a:effectLst/>
                <a:latin typeface="Noto Sans" panose="020B0502040504020204" pitchFamily="34" charset="0"/>
                <a:hlinkClick r:id="rId11"/>
              </a:rPr>
              <a:t>https://brightspotcdn.byu.edu/3c/31/93b8a3f341979b01ca69b337b3c8/sciencv-faqs-2023.pdf</a:t>
            </a:r>
            <a:r>
              <a:rPr lang="en-US" sz="640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- </a:t>
            </a:r>
            <a:r>
              <a:rPr lang="en-US" sz="6400" dirty="0" err="1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SciENcv</a:t>
            </a:r>
            <a:r>
              <a:rPr lang="en-US" sz="6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FAQs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727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22A09D3-2A6B-7F84-DA54-3BE9AB4E9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55" y="219075"/>
            <a:ext cx="10821150" cy="62864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27A2CF-8CF7-9F7C-C3E3-A67340CEBFC4}"/>
              </a:ext>
            </a:extLst>
          </p:cNvPr>
          <p:cNvSpPr txBox="1"/>
          <p:nvPr/>
        </p:nvSpPr>
        <p:spPr>
          <a:xfrm>
            <a:off x="762095" y="3838575"/>
            <a:ext cx="2590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100" dirty="0" err="1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SciENcv</a:t>
            </a:r>
            <a:r>
              <a:rPr lang="en-US" sz="1800" kern="1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is a tool that exists within a house of tools – within My NCBI.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022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C8CDC1-F118-64E2-6536-B6726D698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339" y="248478"/>
            <a:ext cx="10973948" cy="621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46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7AB4E5-AB78-AEEC-2034-B51BC6CFD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86" y="483785"/>
            <a:ext cx="10853531" cy="613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430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073C4-9A95-C229-7451-4F821CF20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1861"/>
          </a:xfrm>
        </p:spPr>
        <p:txBody>
          <a:bodyPr>
            <a:normAutofit/>
          </a:bodyPr>
          <a:lstStyle/>
          <a:p>
            <a:pPr algn="ctr"/>
            <a:r>
              <a:rPr lang="en-US" sz="2400" b="1" kern="0" spc="40" dirty="0">
                <a:solidFill>
                  <a:srgbClr val="2F5496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Creating </a:t>
            </a:r>
            <a:r>
              <a:rPr lang="en-US" sz="2400" b="1" kern="0" spc="40" dirty="0" err="1">
                <a:solidFill>
                  <a:srgbClr val="2F5496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lang="en-US" sz="2400" b="1" kern="0" spc="40" dirty="0">
                <a:solidFill>
                  <a:srgbClr val="2F5496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sz="2400" b="1" kern="0" spc="40" dirty="0" err="1">
                <a:solidFill>
                  <a:srgbClr val="2F5496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Biosketches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72F0C7-A56E-AA11-0C35-24FE937DD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511" y="1441061"/>
            <a:ext cx="12401764" cy="9233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F4A8B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2"/>
              </a:rPr>
              <a:t>Sign in to NCBI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. Go to the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portlet and click the hyperlink 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985735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“Click here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98573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8" name="Picture 2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929A36C6-A2C7-634D-CE4D-75724DCE4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2714625"/>
            <a:ext cx="4795549" cy="113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EC6C04C-605A-EDB2-F1A3-5623A820E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511" y="4630827"/>
            <a:ext cx="8094539" cy="150810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There are three ways to create a professional profile in </a:t>
            </a:r>
            <a:r>
              <a:rPr kumimoji="0" lang="en-US" altLang="en-US" sz="2000" b="0" i="0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SciENcv</a:t>
            </a:r>
            <a:r>
              <a:rPr kumimoji="0" lang="en-US" altLang="en-US" sz="20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:</a:t>
            </a:r>
            <a:endParaRPr kumimoji="0" lang="en-US" altLang="en-US" sz="20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strike="noStrike" cap="none" normalizeH="0" baseline="0" dirty="0">
                <a:ln>
                  <a:noFill/>
                </a:ln>
                <a:solidFill>
                  <a:srgbClr val="2F4A8B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4"/>
              </a:rPr>
              <a:t>Through manually entering your information into a </a:t>
            </a:r>
            <a:r>
              <a:rPr kumimoji="0" lang="en-US" altLang="en-US" sz="2000" b="0" i="0" strike="noStrike" cap="none" normalizeH="0" baseline="0" dirty="0" err="1">
                <a:ln>
                  <a:noFill/>
                </a:ln>
                <a:solidFill>
                  <a:srgbClr val="2F4A8B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4"/>
              </a:rPr>
              <a:t>SciENcv</a:t>
            </a:r>
            <a:r>
              <a:rPr kumimoji="0" lang="en-US" altLang="en-US" sz="2000" b="0" i="0" strike="noStrike" cap="none" normalizeH="0" baseline="0" dirty="0">
                <a:ln>
                  <a:noFill/>
                </a:ln>
                <a:solidFill>
                  <a:srgbClr val="2F4A8B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4"/>
              </a:rPr>
              <a:t> template</a:t>
            </a:r>
            <a:endParaRPr kumimoji="0" lang="en-US" altLang="en-US" sz="2000" b="0" i="0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strike="noStrike" cap="none" normalizeH="0" baseline="0" dirty="0">
                <a:ln>
                  <a:noFill/>
                </a:ln>
                <a:solidFill>
                  <a:srgbClr val="2F4A8B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5"/>
              </a:rPr>
              <a:t>Through making a duplicate of an existing </a:t>
            </a:r>
            <a:r>
              <a:rPr kumimoji="0" lang="en-US" altLang="en-US" sz="2000" b="0" i="0" strike="noStrike" cap="none" normalizeH="0" baseline="0" dirty="0" err="1">
                <a:ln>
                  <a:noFill/>
                </a:ln>
                <a:solidFill>
                  <a:srgbClr val="2F4A8B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5"/>
              </a:rPr>
              <a:t>biosketch</a:t>
            </a:r>
            <a:endParaRPr kumimoji="0" lang="en-US" altLang="en-US" sz="2000" b="0" i="0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strike="noStrike" cap="none" normalizeH="0" baseline="0" dirty="0">
                <a:ln>
                  <a:noFill/>
                </a:ln>
                <a:solidFill>
                  <a:srgbClr val="2F4A8B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  <a:hlinkClick r:id="rId6"/>
              </a:rPr>
              <a:t>Through an automated data feed from an external source</a:t>
            </a:r>
            <a:endParaRPr kumimoji="0" lang="en-US" altLang="en-US" sz="20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604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1523</TotalTime>
  <Words>761</Words>
  <Application>Microsoft Office PowerPoint</Application>
  <PresentationFormat>Widescreen</PresentationFormat>
  <Paragraphs>60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Noto Sans</vt:lpstr>
      <vt:lpstr>Segoe UI</vt:lpstr>
      <vt:lpstr>Office Theme</vt:lpstr>
      <vt:lpstr>ORCID &amp; SciENcv</vt:lpstr>
      <vt:lpstr>ORCID = Open Researcher and Contributor Identifier </vt:lpstr>
      <vt:lpstr>ORCID Resources</vt:lpstr>
      <vt:lpstr>Delegating ORCID Permissions</vt:lpstr>
      <vt:lpstr>SciENcv = Science Experts Network Curriculum Vitae</vt:lpstr>
      <vt:lpstr>PowerPoint Presentation</vt:lpstr>
      <vt:lpstr>PowerPoint Presentation</vt:lpstr>
      <vt:lpstr>PowerPoint Presentation</vt:lpstr>
      <vt:lpstr>Creating SciENcv Biosketches</vt:lpstr>
      <vt:lpstr>PowerPoint Presentation</vt:lpstr>
      <vt:lpstr>Manually Creating SciENcv Biosketches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ORCiD &amp; SciENcv</dc:title>
  <dc:creator>Gene Larson</dc:creator>
  <cp:lastModifiedBy>Audrey Coria</cp:lastModifiedBy>
  <cp:revision>26</cp:revision>
  <dcterms:created xsi:type="dcterms:W3CDTF">2023-02-22T03:16:33Z</dcterms:created>
  <dcterms:modified xsi:type="dcterms:W3CDTF">2023-07-21T18:27:39Z</dcterms:modified>
</cp:coreProperties>
</file>